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10018713" cy="68865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ADDA76-AE19-4375-BAC0-64C7928213D9}" v="2" dt="2024-01-11T20:04:02.3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5" d="100"/>
          <a:sy n="65" d="100"/>
        </p:scale>
        <p:origin x="4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Peterson" userId="30cea00fe982c99e" providerId="LiveId" clId="{69ADDA76-AE19-4375-BAC0-64C7928213D9}"/>
    <pc:docChg chg="undo custSel modSld">
      <pc:chgData name="Simon Peterson" userId="30cea00fe982c99e" providerId="LiveId" clId="{69ADDA76-AE19-4375-BAC0-64C7928213D9}" dt="2024-01-31T02:24:51.233" v="342" actId="20577"/>
      <pc:docMkLst>
        <pc:docMk/>
      </pc:docMkLst>
      <pc:sldChg chg="modSp mod">
        <pc:chgData name="Simon Peterson" userId="30cea00fe982c99e" providerId="LiveId" clId="{69ADDA76-AE19-4375-BAC0-64C7928213D9}" dt="2024-01-31T02:24:51.233" v="342" actId="20577"/>
        <pc:sldMkLst>
          <pc:docMk/>
          <pc:sldMk cId="0" sldId="256"/>
        </pc:sldMkLst>
        <pc:spChg chg="mod">
          <ac:chgData name="Simon Peterson" userId="30cea00fe982c99e" providerId="LiveId" clId="{69ADDA76-AE19-4375-BAC0-64C7928213D9}" dt="2024-01-23T23:46:40.708" v="335" actId="20577"/>
          <ac:spMkLst>
            <pc:docMk/>
            <pc:sldMk cId="0" sldId="256"/>
            <ac:spMk id="89" creationId="{00000000-0000-0000-0000-000000000000}"/>
          </ac:spMkLst>
        </pc:spChg>
        <pc:spChg chg="mod">
          <ac:chgData name="Simon Peterson" userId="30cea00fe982c99e" providerId="LiveId" clId="{69ADDA76-AE19-4375-BAC0-64C7928213D9}" dt="2024-01-31T02:24:51.233" v="342" actId="20577"/>
          <ac:spMkLst>
            <pc:docMk/>
            <pc:sldMk cId="0" sldId="256"/>
            <ac:spMk id="92" creationId="{00000000-0000-0000-0000-000000000000}"/>
          </ac:spMkLst>
        </pc:spChg>
        <pc:spChg chg="mod">
          <ac:chgData name="Simon Peterson" userId="30cea00fe982c99e" providerId="LiveId" clId="{69ADDA76-AE19-4375-BAC0-64C7928213D9}" dt="2024-01-31T02:24:28.864" v="341" actId="20577"/>
          <ac:spMkLst>
            <pc:docMk/>
            <pc:sldMk cId="0" sldId="256"/>
            <ac:spMk id="93" creationId="{00000000-0000-0000-0000-000000000000}"/>
          </ac:spMkLst>
        </pc:spChg>
      </pc:sldChg>
      <pc:sldChg chg="addSp modSp mod">
        <pc:chgData name="Simon Peterson" userId="30cea00fe982c99e" providerId="LiveId" clId="{69ADDA76-AE19-4375-BAC0-64C7928213D9}" dt="2024-01-11T20:15:02.400" v="333" actId="20577"/>
        <pc:sldMkLst>
          <pc:docMk/>
          <pc:sldMk cId="0" sldId="257"/>
        </pc:sldMkLst>
        <pc:spChg chg="mod">
          <ac:chgData name="Simon Peterson" userId="30cea00fe982c99e" providerId="LiveId" clId="{69ADDA76-AE19-4375-BAC0-64C7928213D9}" dt="2024-01-11T20:15:02.400" v="333" actId="20577"/>
          <ac:spMkLst>
            <pc:docMk/>
            <pc:sldMk cId="0" sldId="257"/>
            <ac:spMk id="109" creationId="{00000000-0000-0000-0000-000000000000}"/>
          </ac:spMkLst>
        </pc:spChg>
        <pc:picChg chg="add mod">
          <ac:chgData name="Simon Peterson" userId="30cea00fe982c99e" providerId="LiveId" clId="{69ADDA76-AE19-4375-BAC0-64C7928213D9}" dt="2024-01-11T20:03:59.664" v="3"/>
          <ac:picMkLst>
            <pc:docMk/>
            <pc:sldMk cId="0" sldId="257"/>
            <ac:picMk id="3" creationId="{08BB9055-D5BC-248C-0193-A057924E627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8" y="0"/>
            <a:ext cx="2971329" cy="457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38" tIns="46203" rIns="92438" bIns="46203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005" y="0"/>
            <a:ext cx="2971329" cy="457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38" tIns="46203" rIns="92438" bIns="46203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79413" y="685800"/>
            <a:ext cx="6097587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693" y="4342399"/>
            <a:ext cx="5485531" cy="4113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38" tIns="46203" rIns="92438" bIns="46203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8" y="8683211"/>
            <a:ext cx="2971329" cy="457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38" tIns="46203" rIns="92438" bIns="46203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005" y="8683211"/>
            <a:ext cx="2971329" cy="457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38" tIns="46203" rIns="92438" bIns="46203" anchor="b" anchorCtr="0">
            <a:noAutofit/>
          </a:bodyPr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79413" y="685800"/>
            <a:ext cx="6097587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693" y="4342399"/>
            <a:ext cx="5485531" cy="4113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38" tIns="46203" rIns="92438" bIns="46203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005" y="8683211"/>
            <a:ext cx="2971329" cy="457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38" tIns="46203" rIns="92438" bIns="46203" anchor="b" anchorCtr="0">
            <a:noAutofit/>
          </a:bodyPr>
          <a:lstStyle/>
          <a:p>
            <a:pPr algn="r"/>
            <a:fld id="{00000000-1234-1234-1234-123412341234}" type="slidenum">
              <a:rPr lang="en-US"/>
              <a:pPr algn="r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>
            <a:spLocks noGrp="1"/>
          </p:cNvSpPr>
          <p:nvPr>
            <p:ph type="body" idx="1"/>
          </p:nvPr>
        </p:nvSpPr>
        <p:spPr>
          <a:xfrm>
            <a:off x="685693" y="4342399"/>
            <a:ext cx="5485531" cy="4113852"/>
          </a:xfrm>
          <a:prstGeom prst="rect">
            <a:avLst/>
          </a:prstGeom>
        </p:spPr>
        <p:txBody>
          <a:bodyPr spcFirstLastPara="1" wrap="square" lIns="92438" tIns="46203" rIns="92438" bIns="46203" anchor="t" anchorCtr="0">
            <a:noAutofit/>
          </a:bodyPr>
          <a:lstStyle/>
          <a:p>
            <a:pPr marL="0" indent="0"/>
            <a:r>
              <a:rPr lang="en-AU"/>
              <a:t>88io88</a:t>
            </a:r>
            <a:endParaRPr/>
          </a:p>
        </p:txBody>
      </p:sp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79413" y="685800"/>
            <a:ext cx="6097587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eppercafe.com.au/" TargetMode="External"/><Relationship Id="rId3" Type="http://schemas.openxmlformats.org/officeDocument/2006/relationships/hyperlink" Target="https://www.instagram.com/pepperflemington/?hl=en" TargetMode="External"/><Relationship Id="rId7" Type="http://schemas.openxmlformats.org/officeDocument/2006/relationships/hyperlink" Target="mailto:mailpeppercafe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5.png"/><Relationship Id="rId5" Type="http://schemas.openxmlformats.org/officeDocument/2006/relationships/hyperlink" Target="mailto:enquiries@peppercafe.com.au" TargetMode="Externa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eppercafe.com.au/" TargetMode="External"/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enquiries@peppercafe.com.au" TargetMode="External"/><Relationship Id="rId11" Type="http://schemas.openxmlformats.org/officeDocument/2006/relationships/image" Target="../media/image5.png"/><Relationship Id="rId5" Type="http://schemas.openxmlformats.org/officeDocument/2006/relationships/image" Target="../media/image1.png"/><Relationship Id="rId10" Type="http://schemas.openxmlformats.org/officeDocument/2006/relationships/image" Target="../media/image4.png"/><Relationship Id="rId4" Type="http://schemas.openxmlformats.org/officeDocument/2006/relationships/hyperlink" Target="https://www.instagram.com/pepperflemington/?hl=en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/>
        </p:nvSpPr>
        <p:spPr>
          <a:xfrm>
            <a:off x="93473" y="70189"/>
            <a:ext cx="3122970" cy="7278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SimSun"/>
              <a:ea typeface="SimSun"/>
              <a:cs typeface="SimSun"/>
              <a:sym typeface="SimSun"/>
            </a:endParaRPr>
          </a:p>
          <a:p>
            <a:endParaRPr lang="en-AU" sz="1200" b="1" dirty="0">
              <a:effectLst/>
              <a:latin typeface="Goudy Old Style" panose="0202050205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Bircher Muesli	            19.0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Rolled oats, yoghurt, vanilla oat milk, boysenberry compote, chia, dried fruits and seeds, poached pear, fresh seasonal fruits, freeze dried raspberries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French toast		            24.0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Maple mascarpone stuffed brioche, fresh seasonal fruits, freeze dried raspberries, candied almonds, vanilla fairy floss, maple syrup, vanilla ice cream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Breakfast Burrito (V, VNO)	            20.5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Scrambled eggs, spinach, salsa (corn, tomato, beans), chipotle aioli, crispy shallots in tortilla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Bacon 5.5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Vegan Breakfast Burrito 	            20.5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Scrambled turmeric tofu, spinach, salsa (corn, tomato, beans), vegan chipotle aioli, crispy shallots 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tortilla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Hygienic Breakfast (GFO)	           26.0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Eggs, bacon, gruyere </a:t>
            </a:r>
            <a:r>
              <a:rPr lang="en-AU" sz="1200" dirty="0" err="1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rosti</a:t>
            </a:r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roasted tomatoes, garlic mushrooms, wilted spinach, chicken and chive sausage on sourdough toast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i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*Ask our friendly staff for vego options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Pulled Pork Benedict (GFO)	                24.0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BBQ pulled pork, poached egg, hollandaise, crispy shallots on a bagel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Wilted Spinach 4.5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6157037" y="360880"/>
            <a:ext cx="3276600" cy="8032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AU" sz="1200" b="1" dirty="0"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Pepper’s Bagel</a:t>
            </a:r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            16.5</a:t>
            </a:r>
            <a:endParaRPr lang="en-AU" sz="1200" dirty="0">
              <a:effectLst/>
              <a:latin typeface="Goudy Old Style" panose="0202050205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Avocado, halloumi, cream cheese, spinach</a:t>
            </a: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Fried Egg </a:t>
            </a:r>
            <a:r>
              <a:rPr lang="en-AU" sz="1200" dirty="0"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.5</a:t>
            </a:r>
          </a:p>
          <a:p>
            <a:endParaRPr lang="en-AU" sz="1200" b="1" dirty="0">
              <a:latin typeface="Goudy Old Style" panose="0202050205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Beef Burger 		            22.5</a:t>
            </a:r>
            <a:endParaRPr lang="en-AU" sz="1200" dirty="0">
              <a:effectLst/>
              <a:latin typeface="Goudy Old Style" panose="0202050205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Angus beef patty, cheddar, lettuce, tomato, pepper’s sauce, on brioche bun with a side of chips and aioli or garden salad</a:t>
            </a: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Bacon 5.5</a:t>
            </a:r>
          </a:p>
          <a:p>
            <a:endParaRPr lang="en-AU" sz="1200" b="1" dirty="0">
              <a:latin typeface="Goudy Old Style" panose="0202050205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Spiced Cauliflower &amp; Chickpea Salad </a:t>
            </a:r>
            <a:r>
              <a:rPr lang="en-AU" sz="10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(V,GF) </a:t>
            </a:r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22.0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Roasted cauliflower and chickpeas, wild rice, spinach, radish, savoury granola, feta, avocado dressing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Halloumi 5.5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Burnt Cabbage Salad (Warm) (GF, V)            22.0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Roasted cabbage, pea tendrils, red onion, za’atar , garlic and harissa yogurt dressing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Grilled Chicken 5.5</a:t>
            </a:r>
          </a:p>
          <a:p>
            <a:endParaRPr lang="en-AU" sz="1200" dirty="0">
              <a:latin typeface="Goudy Old Style" panose="0202050205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AU" sz="1200" b="1" u="sng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SIDES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Aioli, tomato sauce, chipotle aioli, vegan aioli	 1.0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Egg, cheddar, hollandaise, tomato relish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maple syrup, vanilla ice cream	                     2.5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Mushrooms, wilted spinach, roasted tomatoes 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goat’s feta, fresh fruits, 3-cheese	 4.5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Bacon, halloumi, smoked salmon, ½ avocado, 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 err="1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Rosti</a:t>
            </a:r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(GF), chicken (grilled or crispy), chicken &amp; chive sausage, pulled pork, side of chips, garden salad	                               5.5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dirty="0">
              <a:effectLst/>
              <a:latin typeface="Goudy Old Style" panose="0202050205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dirty="0">
              <a:latin typeface="Goudy Old Style" panose="0202050205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dirty="0">
              <a:effectLst/>
              <a:latin typeface="Goudy Old Style" panose="0202050205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effectLst/>
              <a:latin typeface="Goudy Old Style" panose="0202050205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effectLst/>
              <a:latin typeface="Goudy Old Style" panose="0202050205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AU" sz="1200" dirty="0">
              <a:latin typeface="Goudy Old Style" panose="0202050205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195551" y="70189"/>
            <a:ext cx="11511300" cy="35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548135"/>
                </a:solidFill>
                <a:latin typeface="Arial"/>
                <a:ea typeface="Arial"/>
                <a:cs typeface="Arial"/>
                <a:sym typeface="Arial"/>
              </a:rPr>
              <a:t> ALL DAY MENU </a:t>
            </a:r>
            <a:r>
              <a:rPr lang="en-US" sz="1600" b="1">
                <a:solidFill>
                  <a:srgbClr val="548135"/>
                </a:solidFill>
              </a:rPr>
              <a:t>					          </a:t>
            </a:r>
            <a:r>
              <a:rPr lang="en-US" sz="1600" b="1">
                <a:solidFill>
                  <a:srgbClr val="548135"/>
                </a:solidFill>
                <a:latin typeface="Arial"/>
                <a:ea typeface="Arial"/>
                <a:cs typeface="Arial"/>
                <a:sym typeface="Arial"/>
              </a:rPr>
              <a:t>ALL DAY MENU </a:t>
            </a:r>
            <a:endParaRPr sz="1600" b="1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9334762" y="248070"/>
            <a:ext cx="3023545" cy="7148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Bowl of Chips (Not GF)	             11.5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a side of tomato sauce or aioli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b="1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BLT </a:t>
            </a:r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 HLT (GFO)	             16.5</a:t>
            </a:r>
            <a:endParaRPr lang="en-AU" sz="1200" dirty="0">
              <a:effectLst/>
              <a:latin typeface="Goudy Old Style" panose="0202050205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Bacon </a:t>
            </a:r>
            <a:r>
              <a:rPr lang="en-AU" sz="1200" b="1" u="sng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Halloumi, lettuce, tomato with aioli on sourdough</a:t>
            </a: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b="1" dirty="0" err="1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Toastie</a:t>
            </a:r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(GFO)		             10.0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Ham, cheese, tomato on sourdough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Grilled 3-Cheese (V, GFO)	             11.5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Cheddar, Gruyere, Parmesan on Sourdough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Bacon 5.5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Breakfast Focaccia (VO, GFO)               16.5        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Eggs, bacon, tomato relish, cheddar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Avocado 5.5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AU" sz="1200" b="1" u="sng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KID’S MENU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French toast w/ fresh fruits and maple                10.0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 ham and cheese </a:t>
            </a:r>
            <a:r>
              <a:rPr lang="en-AU" sz="1200" b="1" dirty="0" err="1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toastie</a:t>
            </a:r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 8.0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 </a:t>
            </a:r>
            <a:r>
              <a:rPr lang="en-AU" sz="1200" b="1" dirty="0" err="1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girdwood</a:t>
            </a:r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eggs (1 egg </a:t>
            </a:r>
            <a:r>
              <a:rPr lang="en-AU" sz="1200" b="1" dirty="0" err="1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onl</a:t>
            </a:r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9.0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Smashed avocado on sourdough    9.0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Vanilla yoghurt w/ fresh fruits and maple	             10.0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100" i="1" u="sng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Please be aware that our food may contain or come in contact with common allergens, advise our staff for any requirements</a:t>
            </a:r>
            <a:r>
              <a:rPr lang="en-AU" sz="1100" i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AU" sz="1100" dirty="0">
              <a:effectLst/>
              <a:latin typeface="Goudy Old Style" panose="0202050205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100" i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U" sz="1100" dirty="0">
              <a:effectLst/>
              <a:latin typeface="Goudy Old Style" panose="0202050205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100" i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V- Vego | VN- Vegan | GF- Gluten Free | DF- Dairy free</a:t>
            </a:r>
            <a:endParaRPr lang="en-AU" sz="1100" dirty="0">
              <a:effectLst/>
              <a:latin typeface="Goudy Old Style" panose="0202050205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100" i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VO- Vego option | VNO- Vegan option</a:t>
            </a:r>
            <a:endParaRPr lang="en-AU" sz="1100" dirty="0">
              <a:effectLst/>
              <a:latin typeface="Goudy Old Style" panose="0202050205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50" b="1" dirty="0">
              <a:solidFill>
                <a:schemeClr val="dk1"/>
              </a:solidFill>
              <a:latin typeface="SimSun"/>
              <a:ea typeface="SimSun"/>
              <a:cs typeface="SimSun"/>
              <a:sym typeface="SimSun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50" b="1" dirty="0">
              <a:solidFill>
                <a:schemeClr val="dk1"/>
              </a:solidFill>
              <a:latin typeface="SimSun"/>
              <a:ea typeface="SimSun"/>
              <a:cs typeface="SimSun"/>
              <a:sym typeface="SimSun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150" dirty="0">
                <a:latin typeface="SimSun"/>
                <a:ea typeface="SimSun"/>
                <a:cs typeface="SimSun"/>
              </a:rPr>
            </a:br>
            <a:r>
              <a:rPr lang="en-US" sz="1100" b="1" dirty="0">
                <a:solidFill>
                  <a:schemeClr val="dk1"/>
                </a:solidFill>
                <a:latin typeface="SimSun"/>
                <a:ea typeface="SimSun"/>
                <a:cs typeface="SimSun"/>
                <a:sym typeface="SimSun"/>
              </a:rPr>
              <a:t>	</a:t>
            </a:r>
            <a:endParaRPr sz="11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123368" y="70189"/>
            <a:ext cx="3181500" cy="8002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AU" sz="11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Za’atar </a:t>
            </a:r>
            <a:r>
              <a:rPr lang="en-AU" sz="1200" b="1" dirty="0" err="1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Ejjeh</a:t>
            </a:r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(V, GFO)	           22.5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Open omelette, za’atar, cherry tomatoes, goat’s feta, chilli, parsley, dill, mascarpone on sourdough toast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 Eggs (V)	   	           23.5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Eggs, house made XO sauce, spring onion, chilli, coriander, crispy shallots on birdseed toast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Bacon 5.5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Tofu Scramble (VN, GFO)	            22.5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Turmeric tofu, spring onion, coriander, chilli, pea tendrils, sesame dressing, crispy shallots, sambal </a:t>
            </a:r>
            <a:r>
              <a:rPr lang="en-AU" sz="1200" dirty="0" err="1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oelek</a:t>
            </a:r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 birdseed toast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Avocado 5.5 </a:t>
            </a:r>
          </a:p>
          <a:p>
            <a:endParaRPr lang="en-AU" sz="1200" dirty="0">
              <a:latin typeface="Goudy Old Style" panose="0202050205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Smashed Avo (V, GFO)    	            22.5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Avocado, lemon, goat’s feta, savoury granola, za’atar tomatoes, poached egg on birdseed toast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Halloumi 5.5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Goudy Old Style" panose="0202050205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Girdwood Eggs (V, GFO)	               13.5</a:t>
            </a:r>
            <a:endParaRPr lang="en-AU" sz="1200" dirty="0">
              <a:effectLst/>
              <a:latin typeface="Goudy Old Style" panose="0202050205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Eggs your way (Poached, Scrambled, Sunny side up or over easy) on Sourdough </a:t>
            </a: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Gruyere </a:t>
            </a:r>
            <a:r>
              <a:rPr lang="en-AU" sz="1200" dirty="0" err="1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Rosti</a:t>
            </a:r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5.5</a:t>
            </a:r>
          </a:p>
          <a:p>
            <a:endParaRPr lang="en-AU" sz="1200" b="1" dirty="0">
              <a:effectLst/>
              <a:latin typeface="Goudy Old Style" panose="0202050205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Toast and Spread of your choice             11.0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(All served with a side of Salted butter)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Bread:</a:t>
            </a:r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Sourdough / Birdseed / Fruit / 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Glick’s Bagel (Plain, Sesame, Poppy)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Spread: </a:t>
            </a:r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Vegemite / Peanut Butter / 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Cream Cheese / Honey / Raspberry Jam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 to GF +2.50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dirty="0">
              <a:effectLst/>
              <a:latin typeface="Goudy Old Style" panose="0202050205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U" sz="1200" dirty="0">
              <a:effectLst/>
              <a:latin typeface="Goudy Old Style" panose="0202050205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dirty="0">
              <a:effectLst/>
              <a:latin typeface="Goudy Old Style" panose="0202050205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dirty="0">
              <a:effectLst/>
              <a:latin typeface="Goudy Old Style" panose="0202050205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</a:p>
          <a:p>
            <a:r>
              <a:rPr lang="en-AU" sz="12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AU" sz="1200" b="1" dirty="0">
              <a:latin typeface="Goudy Old Style" panose="0202050205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4" name="Google Shape;94;p13" descr="A picture containing shape  Description automatically generated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50145" y="6666850"/>
            <a:ext cx="201214" cy="201214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3"/>
          <p:cNvSpPr/>
          <p:nvPr/>
        </p:nvSpPr>
        <p:spPr>
          <a:xfrm>
            <a:off x="1969075" y="6572711"/>
            <a:ext cx="1749900" cy="2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>
                <a:solidFill>
                  <a:schemeClr val="hlink"/>
                </a:solidFill>
                <a:latin typeface="SimSun"/>
                <a:ea typeface="SimSun"/>
                <a:cs typeface="SimSun"/>
                <a:sym typeface="SimSun"/>
                <a:hlinkClick r:id="rId3"/>
              </a:rPr>
              <a:t>@pepperflemington</a:t>
            </a:r>
            <a:endParaRPr sz="1200">
              <a:solidFill>
                <a:schemeClr val="dk1"/>
              </a:solidFill>
              <a:latin typeface="SimSun"/>
              <a:ea typeface="SimSun"/>
              <a:cs typeface="SimSun"/>
              <a:sym typeface="SimSun"/>
            </a:endParaRPr>
          </a:p>
        </p:txBody>
      </p:sp>
      <p:pic>
        <p:nvPicPr>
          <p:cNvPr id="96" name="Google Shape;96;p13" descr="Envelope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919034" y="6605526"/>
            <a:ext cx="297359" cy="297359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3"/>
          <p:cNvSpPr/>
          <p:nvPr/>
        </p:nvSpPr>
        <p:spPr>
          <a:xfrm>
            <a:off x="3919014" y="6585445"/>
            <a:ext cx="2945700" cy="283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>
                <a:solidFill>
                  <a:schemeClr val="hlink"/>
                </a:solidFill>
                <a:latin typeface="SimSun"/>
                <a:ea typeface="SimSun"/>
                <a:cs typeface="SimSun"/>
                <a:sym typeface="SimSun"/>
                <a:hlinkClick r:id="rId7"/>
              </a:rPr>
              <a:t>mailpeppercafe@gmail.com</a:t>
            </a:r>
            <a:endParaRPr sz="1200">
              <a:solidFill>
                <a:srgbClr val="5193D4"/>
              </a:solidFill>
              <a:latin typeface="SimSun"/>
              <a:ea typeface="SimSun"/>
              <a:cs typeface="SimSun"/>
              <a:sym typeface="SimSun"/>
            </a:endParaRPr>
          </a:p>
        </p:txBody>
      </p:sp>
      <p:pic>
        <p:nvPicPr>
          <p:cNvPr id="98" name="Google Shape;98;p13" descr="Monitor">
            <a:hlinkClick r:id="rId8"/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956325" y="6598902"/>
            <a:ext cx="297359" cy="297359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3"/>
          <p:cNvSpPr/>
          <p:nvPr/>
        </p:nvSpPr>
        <p:spPr>
          <a:xfrm>
            <a:off x="6573137" y="6559951"/>
            <a:ext cx="2860500" cy="3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>
                <a:solidFill>
                  <a:schemeClr val="hlink"/>
                </a:solidFill>
                <a:latin typeface="SimSun"/>
                <a:ea typeface="SimSun"/>
                <a:cs typeface="SimSun"/>
                <a:sym typeface="SimSun"/>
                <a:hlinkClick r:id="rId8"/>
              </a:rPr>
              <a:t>peppercafe.com.au</a:t>
            </a:r>
            <a:endParaRPr sz="1200">
              <a:solidFill>
                <a:schemeClr val="dk1"/>
              </a:solidFill>
              <a:latin typeface="SimSun"/>
              <a:ea typeface="SimSun"/>
              <a:cs typeface="SimSun"/>
              <a:sym typeface="SimSun"/>
            </a:endParaRPr>
          </a:p>
        </p:txBody>
      </p:sp>
      <p:pic>
        <p:nvPicPr>
          <p:cNvPr id="100" name="Google Shape;100;p13" descr="logo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53345" y="6479822"/>
            <a:ext cx="1027811" cy="4407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3" descr="Receiver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626198" y="6609913"/>
            <a:ext cx="262086" cy="262086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3"/>
          <p:cNvSpPr/>
          <p:nvPr/>
        </p:nvSpPr>
        <p:spPr>
          <a:xfrm>
            <a:off x="8953768" y="6559950"/>
            <a:ext cx="2860500" cy="3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>
                <a:solidFill>
                  <a:srgbClr val="0563C1"/>
                </a:solidFill>
                <a:latin typeface="SimSun"/>
                <a:ea typeface="SimSun"/>
                <a:cs typeface="SimSun"/>
                <a:sym typeface="SimSun"/>
              </a:rPr>
              <a:t>03 9372 2726</a:t>
            </a:r>
            <a:endParaRPr sz="1200" u="sng">
              <a:solidFill>
                <a:srgbClr val="0563C1"/>
              </a:solidFill>
              <a:latin typeface="SimSun"/>
              <a:ea typeface="SimSun"/>
              <a:cs typeface="SimSun"/>
              <a:sym typeface="SimSu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4"/>
          <p:cNvSpPr txBox="1"/>
          <p:nvPr/>
        </p:nvSpPr>
        <p:spPr>
          <a:xfrm>
            <a:off x="367836" y="343998"/>
            <a:ext cx="3188100" cy="7633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rgbClr val="38562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COFFEE / TEA / SOFT DRINKS</a:t>
            </a:r>
            <a:endParaRPr sz="1600" dirty="0"/>
          </a:p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rgbClr val="38562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AU" sz="1100" b="1" dirty="0">
              <a:solidFill>
                <a:srgbClr val="38562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AU" sz="1000" b="1" i="1" dirty="0">
              <a:solidFill>
                <a:srgbClr val="385623"/>
              </a:solidFill>
            </a:endParaRPr>
          </a:p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AU" sz="1000" b="1" i="1" dirty="0">
              <a:solidFill>
                <a:srgbClr val="385623"/>
              </a:solidFill>
            </a:endParaRPr>
          </a:p>
          <a:p>
            <a:pPr>
              <a:lnSpc>
                <a:spcPct val="107000"/>
              </a:lnSpc>
            </a:pPr>
            <a:r>
              <a:rPr lang="en-GB" sz="1000" b="1" u="sng" dirty="0">
                <a:solidFill>
                  <a:schemeClr val="dk1"/>
                </a:solidFill>
              </a:rPr>
              <a:t>BATCH BREW FILTER COFFEE</a:t>
            </a:r>
            <a:r>
              <a:rPr lang="en-GB" sz="1000" dirty="0">
                <a:solidFill>
                  <a:schemeClr val="dk1"/>
                </a:solidFill>
              </a:rPr>
              <a:t> </a:t>
            </a:r>
            <a:r>
              <a:rPr lang="en-GB" sz="1100" dirty="0">
                <a:solidFill>
                  <a:schemeClr val="dk1"/>
                </a:solidFill>
              </a:rPr>
              <a:t>Single origin  </a:t>
            </a:r>
            <a:r>
              <a:rPr lang="en-GB" sz="1100" b="1" dirty="0">
                <a:solidFill>
                  <a:schemeClr val="dk1"/>
                </a:solidFill>
              </a:rPr>
              <a:t>7.0</a:t>
            </a:r>
            <a:r>
              <a:rPr lang="en-GB" sz="1000" dirty="0">
                <a:solidFill>
                  <a:schemeClr val="dk1"/>
                </a:solidFill>
              </a:rPr>
              <a:t>   </a:t>
            </a:r>
            <a:endParaRPr lang="en-GB" sz="1000" dirty="0">
              <a:solidFill>
                <a:schemeClr val="dk1"/>
              </a:solidFill>
              <a:sym typeface="Calibri"/>
            </a:endParaRPr>
          </a:p>
          <a:p>
            <a:pPr>
              <a:lnSpc>
                <a:spcPct val="107000"/>
              </a:lnSpc>
            </a:pPr>
            <a:r>
              <a:rPr lang="en-GB" sz="1100" dirty="0">
                <a:solidFill>
                  <a:schemeClr val="dk1"/>
                </a:solidFill>
              </a:rPr>
              <a:t>Single origin cold drip 6.0</a:t>
            </a:r>
          </a:p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AU" sz="1000" b="1" i="1" dirty="0">
              <a:solidFill>
                <a:srgbClr val="385623"/>
              </a:solidFill>
            </a:endParaRPr>
          </a:p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AU" sz="1000" b="1" i="1" dirty="0">
              <a:solidFill>
                <a:srgbClr val="38562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AU" sz="1000" b="1" i="1" dirty="0">
              <a:solidFill>
                <a:srgbClr val="385623"/>
              </a:solidFill>
            </a:endParaRPr>
          </a:p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 b="1" i="1" dirty="0">
                <a:solidFill>
                  <a:srgbClr val="385623"/>
                </a:solidFill>
              </a:rPr>
              <a:t>NIGHT VISION BLEND</a:t>
            </a:r>
            <a:endParaRPr sz="1000" b="1" i="1" dirty="0">
              <a:solidFill>
                <a:srgbClr val="385623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107000"/>
              </a:lnSpc>
            </a:pPr>
            <a:r>
              <a:rPr lang="en-US" sz="1100" dirty="0">
                <a:solidFill>
                  <a:schemeClr val="dk1"/>
                </a:solidFill>
              </a:rPr>
              <a:t>Coffee Black </a:t>
            </a:r>
            <a:r>
              <a:rPr lang="en-US" sz="1100" b="1" dirty="0">
                <a:solidFill>
                  <a:schemeClr val="dk1"/>
                </a:solidFill>
              </a:rPr>
              <a:t>4.5</a:t>
            </a:r>
            <a:r>
              <a:rPr lang="en-US" sz="1100" dirty="0">
                <a:solidFill>
                  <a:schemeClr val="dk1"/>
                </a:solidFill>
              </a:rPr>
              <a:t> </a:t>
            </a:r>
            <a:br>
              <a:rPr lang="en-US" sz="1100" dirty="0">
                <a:solidFill>
                  <a:schemeClr val="dk1"/>
                </a:solidFill>
              </a:rPr>
            </a:br>
            <a:r>
              <a:rPr lang="en-US" sz="1100" dirty="0">
                <a:solidFill>
                  <a:schemeClr val="dk1"/>
                </a:solidFill>
              </a:rPr>
              <a:t>Coffee Milk </a:t>
            </a:r>
            <a:r>
              <a:rPr lang="en-US" sz="1100" b="1" dirty="0">
                <a:solidFill>
                  <a:schemeClr val="dk1"/>
                </a:solidFill>
              </a:rPr>
              <a:t>4.7 / 5.2</a:t>
            </a:r>
            <a:r>
              <a:rPr lang="en-US" sz="1100" dirty="0">
                <a:solidFill>
                  <a:schemeClr val="dk1"/>
                </a:solidFill>
              </a:rPr>
              <a:t> Mocha </a:t>
            </a:r>
            <a:r>
              <a:rPr lang="en-US" sz="1100" b="1" dirty="0">
                <a:solidFill>
                  <a:schemeClr val="dk1"/>
                </a:solidFill>
              </a:rPr>
              <a:t>5.20 </a:t>
            </a:r>
            <a:r>
              <a:rPr lang="en-US" sz="1100" dirty="0">
                <a:solidFill>
                  <a:schemeClr val="dk1"/>
                </a:solidFill>
              </a:rPr>
              <a:t>/ Magic </a:t>
            </a:r>
            <a:r>
              <a:rPr lang="en-US" sz="1100" b="1" dirty="0">
                <a:solidFill>
                  <a:schemeClr val="dk1"/>
                </a:solidFill>
              </a:rPr>
              <a:t>5.2</a:t>
            </a:r>
            <a:br>
              <a:rPr lang="en-US" sz="1100" dirty="0">
                <a:solidFill>
                  <a:schemeClr val="dk1"/>
                </a:solidFill>
              </a:rPr>
            </a:br>
            <a:r>
              <a:rPr lang="en-US" sz="1100" dirty="0">
                <a:solidFill>
                  <a:schemeClr val="dk1"/>
                </a:solidFill>
              </a:rPr>
              <a:t>Iced Latte </a:t>
            </a:r>
            <a:r>
              <a:rPr lang="en-US" sz="1100" b="1" dirty="0">
                <a:solidFill>
                  <a:schemeClr val="dk1"/>
                </a:solidFill>
              </a:rPr>
              <a:t>6</a:t>
            </a:r>
            <a:br>
              <a:rPr lang="en-US" sz="1100" dirty="0">
                <a:solidFill>
                  <a:schemeClr val="dk1"/>
                </a:solidFill>
              </a:rPr>
            </a:br>
            <a:r>
              <a:rPr lang="en-US" sz="1100" dirty="0">
                <a:solidFill>
                  <a:schemeClr val="dk1"/>
                </a:solidFill>
              </a:rPr>
              <a:t>Hot Chocolate </a:t>
            </a:r>
            <a:r>
              <a:rPr lang="en-US" sz="1100" b="1" dirty="0">
                <a:solidFill>
                  <a:schemeClr val="dk1"/>
                </a:solidFill>
              </a:rPr>
              <a:t>4.7 / 5.50</a:t>
            </a:r>
            <a:r>
              <a:rPr lang="en-US" sz="1100" dirty="0">
                <a:solidFill>
                  <a:schemeClr val="dk1"/>
                </a:solidFill>
              </a:rPr>
              <a:t>   </a:t>
            </a:r>
          </a:p>
          <a:p>
            <a:pPr>
              <a:lnSpc>
                <a:spcPct val="107000"/>
              </a:lnSpc>
            </a:pPr>
            <a:r>
              <a:rPr lang="en-US" sz="1100" dirty="0">
                <a:solidFill>
                  <a:schemeClr val="dk1"/>
                </a:solidFill>
              </a:rPr>
              <a:t>Chai Latte </a:t>
            </a:r>
            <a:r>
              <a:rPr lang="en-US" sz="1100" b="1" dirty="0">
                <a:solidFill>
                  <a:schemeClr val="dk1"/>
                </a:solidFill>
              </a:rPr>
              <a:t>5.7 / 6.2</a:t>
            </a:r>
            <a:endParaRPr sz="1100" b="1" dirty="0">
              <a:solidFill>
                <a:schemeClr val="dk1"/>
              </a:solidFill>
            </a:endParaRPr>
          </a:p>
          <a:p>
            <a:pPr>
              <a:lnSpc>
                <a:spcPct val="107000"/>
              </a:lnSpc>
            </a:pPr>
            <a:endParaRPr sz="1100" dirty="0">
              <a:solidFill>
                <a:schemeClr val="dk1"/>
              </a:solidFill>
            </a:endParaRPr>
          </a:p>
          <a:p>
            <a:pPr>
              <a:lnSpc>
                <a:spcPct val="107000"/>
              </a:lnSpc>
            </a:pPr>
            <a:r>
              <a:rPr lang="en-US" sz="1100" dirty="0">
                <a:solidFill>
                  <a:schemeClr val="dk1"/>
                </a:solidFill>
              </a:rPr>
              <a:t>Soy / Almond / Oat / Coconut / Lactose Free available </a:t>
            </a:r>
            <a:r>
              <a:rPr lang="en-US" sz="1100" b="1" dirty="0">
                <a:solidFill>
                  <a:schemeClr val="dk1"/>
                </a:solidFill>
              </a:rPr>
              <a:t>1.0</a:t>
            </a:r>
            <a:endParaRPr sz="1100" b="1" dirty="0">
              <a:solidFill>
                <a:schemeClr val="dk1"/>
              </a:solidFill>
            </a:endParaRPr>
          </a:p>
          <a:p>
            <a:pPr>
              <a:lnSpc>
                <a:spcPct val="107000"/>
              </a:lnSpc>
            </a:pPr>
            <a:r>
              <a:rPr lang="en-US" sz="1100" dirty="0" err="1">
                <a:solidFill>
                  <a:schemeClr val="dk1"/>
                </a:solidFill>
              </a:rPr>
              <a:t>Flavours</a:t>
            </a:r>
            <a:r>
              <a:rPr lang="en-US" sz="1100" dirty="0">
                <a:solidFill>
                  <a:schemeClr val="dk1"/>
                </a:solidFill>
              </a:rPr>
              <a:t> </a:t>
            </a:r>
            <a:r>
              <a:rPr lang="en-US" sz="1100" b="1" dirty="0">
                <a:solidFill>
                  <a:schemeClr val="dk1"/>
                </a:solidFill>
              </a:rPr>
              <a:t>.80</a:t>
            </a:r>
            <a:r>
              <a:rPr lang="en-US" sz="1100" dirty="0">
                <a:solidFill>
                  <a:schemeClr val="dk1"/>
                </a:solidFill>
              </a:rPr>
              <a:t> / vanilla, hazelnut, caramel </a:t>
            </a:r>
            <a:endParaRPr sz="1100" dirty="0">
              <a:solidFill>
                <a:schemeClr val="dk1"/>
              </a:solidFill>
            </a:endParaRPr>
          </a:p>
          <a:p>
            <a:pPr>
              <a:lnSpc>
                <a:spcPct val="107000"/>
              </a:lnSpc>
            </a:pPr>
            <a:endParaRPr sz="1100" dirty="0">
              <a:solidFill>
                <a:schemeClr val="dk1"/>
              </a:solidFill>
            </a:endParaRPr>
          </a:p>
          <a:p>
            <a:pPr>
              <a:lnSpc>
                <a:spcPct val="107000"/>
              </a:lnSpc>
            </a:pPr>
            <a:r>
              <a:rPr lang="en-US" sz="1100" b="1" i="1" dirty="0">
                <a:solidFill>
                  <a:schemeClr val="dk1"/>
                </a:solidFill>
              </a:rPr>
              <a:t>"We Thank Reverence Coffee for our continued partnership”</a:t>
            </a:r>
          </a:p>
          <a:p>
            <a:pPr>
              <a:lnSpc>
                <a:spcPct val="107000"/>
              </a:lnSpc>
            </a:pPr>
            <a:br>
              <a:rPr lang="en-US" sz="1100" b="1" dirty="0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100" b="1" dirty="0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Tea supplied by T2 </a:t>
            </a:r>
            <a:br>
              <a:rPr lang="en-US" sz="1100" b="1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BLACK </a:t>
            </a:r>
            <a:r>
              <a:rPr lang="en-US" sz="11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4.7</a:t>
            </a: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/ English Breakfast, Earl Grey </a:t>
            </a:r>
            <a:b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GREEN </a:t>
            </a:r>
            <a:r>
              <a:rPr lang="en-US" sz="11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4.7</a:t>
            </a: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/ China Jasmine, Sencha 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HERBAL </a:t>
            </a:r>
            <a:r>
              <a:rPr lang="en-US" sz="11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4.7</a:t>
            </a: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/ Lemongrass &amp; Ginger, Peppermint, Chamomile </a:t>
            </a:r>
            <a:b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LONDON FOG </a:t>
            </a:r>
            <a:r>
              <a:rPr lang="en-US" sz="11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6.0</a:t>
            </a: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/ Earl Grey steamed with milk and Vanilla syrup, topped w/ cinnamon </a:t>
            </a:r>
            <a:endParaRPr sz="1100" dirty="0"/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100" b="1" dirty="0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Flavoured</a:t>
            </a:r>
            <a:r>
              <a:rPr lang="en-US" sz="1100" b="1" dirty="0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 Mineral Water by Capi 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250ml / Pink grapefruit, Blood orange, Ginger beer, Lemonade, Sparkling mineral water    </a:t>
            </a:r>
            <a:r>
              <a:rPr lang="en-US" sz="11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11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750ml / Sparkling water </a:t>
            </a:r>
            <a:r>
              <a:rPr lang="en-US" sz="1100" b="1" dirty="0">
                <a:solidFill>
                  <a:schemeClr val="dk1"/>
                </a:solidFill>
              </a:rPr>
              <a:t>9.0</a:t>
            </a:r>
            <a:r>
              <a:rPr lang="en-US" sz="11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 </a:t>
            </a:r>
            <a:endParaRPr sz="11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Coke, Diet coke, Coke zero / </a:t>
            </a:r>
            <a:r>
              <a:rPr lang="en-US" sz="1100" b="1" dirty="0">
                <a:solidFill>
                  <a:schemeClr val="dk1"/>
                </a:solidFill>
              </a:rPr>
              <a:t>4</a:t>
            </a: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dirty="0"/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4"/>
          <p:cNvSpPr txBox="1"/>
          <p:nvPr/>
        </p:nvSpPr>
        <p:spPr>
          <a:xfrm>
            <a:off x="3712663" y="343998"/>
            <a:ext cx="2423156" cy="5856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SMOOTHIES</a:t>
            </a:r>
            <a:r>
              <a:rPr lang="en-US" sz="1100" b="1" dirty="0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GB" sz="11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Green Smoothie  (V)           9.5</a:t>
            </a:r>
            <a:endParaRPr lang="en-GB"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dk1"/>
                </a:solidFill>
              </a:rPr>
              <a:t>Apple, Celery and Ginger juiced, Mango, Spinach</a:t>
            </a: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1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dk1"/>
                </a:solidFill>
              </a:rPr>
              <a:t>Frosty Fruit </a:t>
            </a:r>
            <a:r>
              <a:rPr lang="en-US" sz="1100" b="1" dirty="0" err="1">
                <a:solidFill>
                  <a:schemeClr val="dk1"/>
                </a:solidFill>
              </a:rPr>
              <a:t>Smotthie</a:t>
            </a:r>
            <a:endParaRPr lang="en-US" sz="11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</a:rPr>
              <a:t>Fresh orange juice blended with ice,</a:t>
            </a: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</a:rPr>
              <a:t>pineapple juice and frozen mango</a:t>
            </a:r>
            <a:endParaRPr lang="en-US" sz="11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1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dk1"/>
                </a:solidFill>
                <a:ea typeface="Calibri"/>
              </a:rPr>
              <a:t>Sunset Juice              8.5</a:t>
            </a:r>
            <a:endParaRPr lang="en-US"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ea typeface="Calibri"/>
              </a:rPr>
              <a:t>Freshly squeezed orange, watermelon &amp; pineapple Juice</a:t>
            </a:r>
            <a:endParaRPr lang="en-US"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1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dirty="0">
                <a:solidFill>
                  <a:schemeClr val="dk1"/>
                </a:solidFill>
              </a:rPr>
              <a:t>Banana &amp; Mango Splitz     9.5</a:t>
            </a: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dk1"/>
                </a:solidFill>
              </a:rPr>
              <a:t>Frozen Banana and Mango blended with ice-cream and milk</a:t>
            </a:r>
            <a:endParaRPr lang="en-US" sz="11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JUNGLE SMOOTHIE 8.5</a:t>
            </a: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</a:rPr>
              <a:t>A</a:t>
            </a: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pple, Watermelon, Lemon, Banana, </a:t>
            </a:r>
            <a:r>
              <a:rPr lang="en-US" sz="1100" dirty="0">
                <a:solidFill>
                  <a:schemeClr val="dk1"/>
                </a:solidFill>
              </a:rPr>
              <a:t>B</a:t>
            </a: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lueberries, Raspberries</a:t>
            </a: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ea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5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5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5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5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Google Shape;110;p14"/>
          <p:cNvPicPr preferRelativeResize="0"/>
          <p:nvPr/>
        </p:nvPicPr>
        <p:blipFill rotWithShape="1">
          <a:blip r:embed="rId3">
            <a:alphaModFix amt="10000"/>
          </a:blip>
          <a:srcRect/>
          <a:stretch/>
        </p:blipFill>
        <p:spPr>
          <a:xfrm>
            <a:off x="836012" y="1397028"/>
            <a:ext cx="9700641" cy="4027732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4"/>
          <p:cNvSpPr txBox="1"/>
          <p:nvPr/>
        </p:nvSpPr>
        <p:spPr>
          <a:xfrm>
            <a:off x="8539255" y="343998"/>
            <a:ext cx="3747995" cy="7092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WINE &amp; BEER</a:t>
            </a:r>
            <a:endParaRPr sz="1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8034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Bloody Mary </a:t>
            </a:r>
            <a:endParaRPr lang="en-US"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</a:rPr>
              <a:t> </a:t>
            </a: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Vodka, Tomato Juice, Lemo</a:t>
            </a:r>
            <a:r>
              <a:rPr lang="en-US" sz="1200" dirty="0">
                <a:solidFill>
                  <a:schemeClr val="dk1"/>
                </a:solidFill>
              </a:rPr>
              <a:t>n, Worcestershire, </a:t>
            </a: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</a:rPr>
              <a:t> Pepper, Tabasco, Salt                           </a:t>
            </a:r>
            <a:r>
              <a:rPr lang="en-US" sz="1200" b="1" dirty="0">
                <a:solidFill>
                  <a:schemeClr val="dk1"/>
                </a:solidFill>
              </a:rPr>
              <a:t>16</a:t>
            </a:r>
            <a:b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Espresso Martini  </a:t>
            </a: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                 	        </a:t>
            </a:r>
            <a:r>
              <a:rPr lang="en-US"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 lang="en-US" sz="12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Vodka, Kahlua, Freshly </a:t>
            </a:r>
            <a:r>
              <a:rPr lang="en-US" sz="1200" dirty="0">
                <a:solidFill>
                  <a:schemeClr val="dk1"/>
                </a:solidFill>
              </a:rPr>
              <a:t>brewed coffee, sugar syrup</a:t>
            </a:r>
            <a:endParaRPr lang="en-US"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8034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br>
              <a:rPr lang="en-US" sz="1200" b="1" dirty="0">
                <a:solidFill>
                  <a:schemeClr val="dk1"/>
                </a:solidFill>
              </a:rPr>
            </a:br>
            <a:br>
              <a:rPr lang="en-US" sz="100" b="1" dirty="0">
                <a:solidFill>
                  <a:schemeClr val="dk1"/>
                </a:solidFill>
              </a:rPr>
            </a:br>
            <a:br>
              <a:rPr lang="en-US" sz="100" b="1" dirty="0">
                <a:solidFill>
                  <a:schemeClr val="dk1"/>
                </a:solidFill>
              </a:rPr>
            </a:br>
            <a:br>
              <a:rPr lang="en-US" sz="100" b="1" dirty="0">
                <a:solidFill>
                  <a:schemeClr val="dk1"/>
                </a:solidFill>
              </a:rPr>
            </a:br>
            <a:br>
              <a:rPr lang="en-US" sz="100" b="1" dirty="0">
                <a:solidFill>
                  <a:schemeClr val="dk1"/>
                </a:solidFill>
              </a:rPr>
            </a:br>
            <a:r>
              <a:rPr lang="en-US" sz="11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BEER   </a:t>
            </a:r>
            <a:endParaRPr lang="en-US"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Peroni, Italy                                            </a:t>
            </a:r>
            <a:r>
              <a:rPr lang="en-US" sz="11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7.5</a:t>
            </a:r>
            <a:endParaRPr lang="en-US" sz="11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Royal Lager, </a:t>
            </a:r>
            <a:r>
              <a:rPr lang="en-US" sz="11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Breheny</a:t>
            </a: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Bros. </a:t>
            </a:r>
            <a:r>
              <a:rPr lang="en-US" sz="1100" dirty="0">
                <a:solidFill>
                  <a:schemeClr val="dk1"/>
                </a:solidFill>
              </a:rPr>
              <a:t>VIC           </a:t>
            </a:r>
            <a:r>
              <a:rPr lang="en-US" sz="11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8.5</a:t>
            </a:r>
            <a:b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100" dirty="0">
                <a:solidFill>
                  <a:schemeClr val="dk1"/>
                </a:solidFill>
              </a:rPr>
              <a:t> Moon Dog, Preston, VIC                    </a:t>
            </a: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n-US" sz="11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8.5</a:t>
            </a:r>
            <a:b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Stout (award winner), </a:t>
            </a:r>
            <a:r>
              <a:rPr lang="en-US" sz="11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Breheny</a:t>
            </a: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Bros.   </a:t>
            </a:r>
            <a:r>
              <a:rPr lang="en-US" sz="11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8.0</a:t>
            </a:r>
            <a:endParaRPr lang="en-US" sz="11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7000"/>
              </a:lnSpc>
            </a:pP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lang="en-US"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GINGER BEER</a:t>
            </a: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</a:rPr>
              <a:t> </a:t>
            </a: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Lick Pier, Melbourne, VIC     </a:t>
            </a:r>
            <a:r>
              <a:rPr lang="en-US" sz="11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8.5</a:t>
            </a:r>
            <a:endParaRPr lang="en-US" sz="11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1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 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Pinot Noir – YERING, </a:t>
            </a:r>
            <a:r>
              <a:rPr lang="en-US" sz="11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Yarra</a:t>
            </a: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Valley 2021      </a:t>
            </a:r>
            <a:r>
              <a:rPr lang="en-US" sz="11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9.5/38</a:t>
            </a: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ea typeface="Calibri"/>
              </a:rPr>
              <a:t> Shiraz – Mount Langi </a:t>
            </a:r>
            <a:r>
              <a:rPr lang="en-US" sz="1100" dirty="0" err="1">
                <a:solidFill>
                  <a:schemeClr val="dk1"/>
                </a:solidFill>
                <a:ea typeface="Calibri"/>
              </a:rPr>
              <a:t>Ghiran</a:t>
            </a:r>
            <a:r>
              <a:rPr lang="en-US" sz="1100" dirty="0">
                <a:solidFill>
                  <a:schemeClr val="dk1"/>
                </a:solidFill>
                <a:ea typeface="Calibri"/>
              </a:rPr>
              <a:t>, VIC, 2017     </a:t>
            </a:r>
            <a:r>
              <a:rPr lang="en-US" sz="1100" b="1" dirty="0">
                <a:solidFill>
                  <a:schemeClr val="dk1"/>
                </a:solidFill>
                <a:ea typeface="Calibri"/>
              </a:rPr>
              <a:t>9/38</a:t>
            </a:r>
            <a:endParaRPr sz="11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WHITE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Rose – </a:t>
            </a:r>
            <a:r>
              <a:rPr lang="en-US" sz="11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Dalfarras</a:t>
            </a: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Central Victoria, 2021           </a:t>
            </a:r>
            <a:r>
              <a:rPr lang="en-US" sz="11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9.5/42</a:t>
            </a: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Pinot Gris Leftfield, Hawkes Bay, NZ 2019         </a:t>
            </a:r>
            <a:r>
              <a:rPr lang="en-US" sz="11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8/34</a:t>
            </a:r>
            <a:endParaRPr sz="11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Pinot Gris – MWC, King Valley, 2021                </a:t>
            </a:r>
            <a:r>
              <a:rPr lang="en-US" sz="11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9.5/42</a:t>
            </a: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</a:rPr>
              <a:t> Chardonnay – Laneway, Goulburn Valley, 2021 </a:t>
            </a:r>
            <a:r>
              <a:rPr lang="en-US" sz="1100" b="1" dirty="0">
                <a:solidFill>
                  <a:schemeClr val="dk1"/>
                </a:solidFill>
              </a:rPr>
              <a:t>9/38</a:t>
            </a:r>
            <a:b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SPARKLING &amp; </a:t>
            </a:r>
            <a:r>
              <a:rPr lang="en-US" sz="1100" b="1" strike="noStrik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ROSÉ</a:t>
            </a:r>
            <a:r>
              <a:rPr lang="en-US" sz="1100" b="1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Brut Cuvée Taylor Ferguson, </a:t>
            </a:r>
            <a:r>
              <a:rPr lang="en-US" sz="11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Willbriggie</a:t>
            </a: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NSW </a:t>
            </a:r>
            <a:r>
              <a:rPr lang="en-US" sz="1100" b="1" dirty="0">
                <a:solidFill>
                  <a:schemeClr val="dk1"/>
                </a:solidFill>
              </a:rPr>
              <a:t>9</a:t>
            </a:r>
            <a:r>
              <a:rPr lang="en-US" sz="11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/42</a:t>
            </a:r>
            <a:endParaRPr sz="11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</a:rPr>
              <a:t>- 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/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dirty="0"/>
          </a:p>
        </p:txBody>
      </p:sp>
      <p:sp>
        <p:nvSpPr>
          <p:cNvPr id="112" name="Google Shape;112;p14"/>
          <p:cNvSpPr txBox="1"/>
          <p:nvPr/>
        </p:nvSpPr>
        <p:spPr>
          <a:xfrm>
            <a:off x="6166254" y="346664"/>
            <a:ext cx="1983964" cy="4644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MILK BAR </a:t>
            </a: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1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Milkshakes                  8.5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Chocolate, strawberry, vanilla, caramel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Kid’s milkshake          </a:t>
            </a:r>
            <a:r>
              <a:rPr lang="en-US" sz="1100" b="1">
                <a:solidFill>
                  <a:schemeClr val="dk1"/>
                </a:solidFill>
              </a:rPr>
              <a:t>  </a:t>
            </a:r>
            <a:r>
              <a:rPr lang="en-US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Iced Chocolate, Mocha, Iced Coffee                  </a:t>
            </a:r>
            <a:r>
              <a:rPr lang="en-US" sz="1100" b="1">
                <a:solidFill>
                  <a:schemeClr val="dk1"/>
                </a:solidFill>
              </a:rPr>
              <a:t>8.0</a:t>
            </a:r>
            <a:endParaRPr/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Served with ice cream and ice  </a:t>
            </a: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Espresso Frappe        7.5</a:t>
            </a:r>
            <a:endParaRPr lang="en-US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Double espresso blended with Ice cream, ice, milk &amp; your choice of Chocolate, Vanilla, Hazelnut or Caramel </a:t>
            </a:r>
            <a:endParaRPr lang="en-US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lang="en-US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1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Iced Latte </a:t>
            </a:r>
            <a:r>
              <a:rPr lang="en-US" sz="1100" b="1">
                <a:solidFill>
                  <a:schemeClr val="dk1"/>
                </a:solidFill>
              </a:rPr>
              <a:t>                    5.5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Espresso served over milk and ice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4"/>
          <p:cNvSpPr txBox="1"/>
          <p:nvPr/>
        </p:nvSpPr>
        <p:spPr>
          <a:xfrm>
            <a:off x="3624355" y="4838956"/>
            <a:ext cx="4914900" cy="1541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b="1">
              <a:solidFill>
                <a:srgbClr val="38562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FRESHLY SQUEEZED JUICES</a:t>
            </a:r>
            <a:r>
              <a:rPr lang="en-US" sz="1200" b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1200" b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1200" b="1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FRESH</a:t>
            </a:r>
            <a:r>
              <a:rPr lang="en-US" sz="1100" b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 J</a:t>
            </a:r>
            <a:r>
              <a:rPr lang="en-US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UICE – YOU CAN MIX YOUR OWN </a:t>
            </a:r>
            <a:r>
              <a:rPr lang="en-US" sz="1100" b="1">
                <a:solidFill>
                  <a:schemeClr val="dk1"/>
                </a:solidFill>
              </a:rPr>
              <a:t>7.6 </a:t>
            </a: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 Orange, </a:t>
            </a:r>
            <a:r>
              <a:rPr lang="en-US" sz="1100">
                <a:solidFill>
                  <a:schemeClr val="dk1"/>
                </a:solidFill>
              </a:rPr>
              <a:t>A</a:t>
            </a: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pple, Watermelon, Lemon, Carrot, Beetroot, Ginger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WATERMELON CRUSH </a:t>
            </a:r>
            <a:r>
              <a:rPr lang="en-US" sz="1100" b="1">
                <a:solidFill>
                  <a:schemeClr val="dk1"/>
                </a:solidFill>
              </a:rPr>
              <a:t>7.5</a:t>
            </a:r>
            <a:r>
              <a:rPr lang="en-US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 Watermelon, Pineapple juice, Lemon, crushed ice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Google Shape;114;p14" descr="A picture containing shape  Description automatically generated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01782" y="6511700"/>
            <a:ext cx="201327" cy="201327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4"/>
          <p:cNvSpPr/>
          <p:nvPr/>
        </p:nvSpPr>
        <p:spPr>
          <a:xfrm>
            <a:off x="2246182" y="6461648"/>
            <a:ext cx="1962150" cy="283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>
                <a:solidFill>
                  <a:schemeClr val="hlink"/>
                </a:solidFill>
                <a:latin typeface="SimSun"/>
                <a:ea typeface="SimSun"/>
                <a:cs typeface="SimSun"/>
                <a:sym typeface="SimSun"/>
                <a:hlinkClick r:id="rId4"/>
              </a:rPr>
              <a:t>@pepperflemington</a:t>
            </a:r>
            <a:endParaRPr sz="1200">
              <a:solidFill>
                <a:schemeClr val="dk1"/>
              </a:solidFill>
              <a:latin typeface="SimSun"/>
              <a:ea typeface="SimSun"/>
              <a:cs typeface="SimSun"/>
              <a:sym typeface="SimSun"/>
            </a:endParaRPr>
          </a:p>
        </p:txBody>
      </p:sp>
      <p:pic>
        <p:nvPicPr>
          <p:cNvPr id="116" name="Google Shape;116;p14" descr="Envelope">
            <a:hlinkClick r:id="rId6"/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028288" y="6442486"/>
            <a:ext cx="297478" cy="297478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4"/>
          <p:cNvSpPr/>
          <p:nvPr/>
        </p:nvSpPr>
        <p:spPr>
          <a:xfrm>
            <a:off x="3963562" y="6449755"/>
            <a:ext cx="2945945" cy="309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>
                <a:solidFill>
                  <a:schemeClr val="hlink"/>
                </a:solidFill>
                <a:latin typeface="SimSun"/>
                <a:ea typeface="SimSun"/>
                <a:cs typeface="SimSun"/>
                <a:sym typeface="SimSun"/>
                <a:hlinkClick r:id="rId6"/>
              </a:rPr>
              <a:t>enquiries@peppercafe.com.au</a:t>
            </a:r>
            <a:endParaRPr sz="1200">
              <a:solidFill>
                <a:srgbClr val="5193D4"/>
              </a:solidFill>
              <a:latin typeface="SimSun"/>
              <a:ea typeface="SimSun"/>
              <a:cs typeface="SimSun"/>
              <a:sym typeface="SimSun"/>
            </a:endParaRPr>
          </a:p>
        </p:txBody>
      </p:sp>
      <p:pic>
        <p:nvPicPr>
          <p:cNvPr id="118" name="Google Shape;118;p14" descr="Monitor">
            <a:hlinkClick r:id="rId8"/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642464" y="6461648"/>
            <a:ext cx="297478" cy="297478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4"/>
          <p:cNvSpPr/>
          <p:nvPr/>
        </p:nvSpPr>
        <p:spPr>
          <a:xfrm>
            <a:off x="6274734" y="6450688"/>
            <a:ext cx="2860675" cy="309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>
                <a:solidFill>
                  <a:schemeClr val="hlink"/>
                </a:solidFill>
                <a:latin typeface="SimSun"/>
                <a:ea typeface="SimSun"/>
                <a:cs typeface="SimSun"/>
                <a:sym typeface="SimSun"/>
                <a:hlinkClick r:id="rId8"/>
              </a:rPr>
              <a:t>peppercafe.com.au</a:t>
            </a:r>
            <a:endParaRPr sz="1200">
              <a:solidFill>
                <a:schemeClr val="dk1"/>
              </a:solidFill>
              <a:latin typeface="SimSun"/>
              <a:ea typeface="SimSun"/>
              <a:cs typeface="SimSun"/>
              <a:sym typeface="SimSun"/>
            </a:endParaRPr>
          </a:p>
        </p:txBody>
      </p:sp>
      <p:pic>
        <p:nvPicPr>
          <p:cNvPr id="120" name="Google Shape;120;p14" descr="logo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07383" y="6411441"/>
            <a:ext cx="1124278" cy="49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4" descr="Receiver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8571511" y="6460152"/>
            <a:ext cx="262145" cy="262145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4"/>
          <p:cNvSpPr/>
          <p:nvPr/>
        </p:nvSpPr>
        <p:spPr>
          <a:xfrm>
            <a:off x="7979693" y="6449755"/>
            <a:ext cx="2860675" cy="309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>
                <a:solidFill>
                  <a:srgbClr val="0563C1"/>
                </a:solidFill>
                <a:latin typeface="SimSun"/>
                <a:ea typeface="SimSun"/>
                <a:cs typeface="SimSun"/>
                <a:sym typeface="SimSun"/>
              </a:rPr>
              <a:t>03 9372 2726</a:t>
            </a:r>
            <a:endParaRPr sz="1200" u="sng">
              <a:solidFill>
                <a:srgbClr val="0563C1"/>
              </a:solidFill>
              <a:latin typeface="SimSun"/>
              <a:ea typeface="SimSun"/>
              <a:cs typeface="SimSun"/>
              <a:sym typeface="SimSun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815419-20C7-C2AD-FE61-9C38C6D5A596}"/>
              </a:ext>
            </a:extLst>
          </p:cNvPr>
          <p:cNvSpPr txBox="1"/>
          <p:nvPr/>
        </p:nvSpPr>
        <p:spPr>
          <a:xfrm>
            <a:off x="5797858" y="1493822"/>
            <a:ext cx="3714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50" b="1"/>
              <a:t>9.5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27744</TotalTime>
  <Words>1393</Words>
  <Application>Microsoft Office PowerPoint</Application>
  <PresentationFormat>Widescreen</PresentationFormat>
  <Paragraphs>244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SimSun</vt:lpstr>
      <vt:lpstr>Arial</vt:lpstr>
      <vt:lpstr>Calibri</vt:lpstr>
      <vt:lpstr>Goudy Old Style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Peterson</dc:creator>
  <cp:lastModifiedBy>Simon Peterson</cp:lastModifiedBy>
  <cp:revision>3</cp:revision>
  <cp:lastPrinted>2023-12-07T06:14:54Z</cp:lastPrinted>
  <dcterms:modified xsi:type="dcterms:W3CDTF">2024-01-31T02:25:00Z</dcterms:modified>
</cp:coreProperties>
</file>